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68" r:id="rId6"/>
    <p:sldId id="263" r:id="rId7"/>
    <p:sldId id="269" r:id="rId8"/>
    <p:sldId id="270" r:id="rId9"/>
    <p:sldId id="272" r:id="rId10"/>
    <p:sldId id="262" r:id="rId11"/>
    <p:sldId id="260" r:id="rId12"/>
    <p:sldId id="261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0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8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15DB492-2035-C6D6-3D0B-FB77AFDC0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="" xmlns:a16="http://schemas.microsoft.com/office/drawing/2014/main" id="{60AD52C0-F255-CC1F-6641-95777B4DF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3E0EAD9E-6575-9B9B-3C96-E785B9F2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F7145B87-BA8C-2CA6-4DE8-88C61A9C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0AD084F2-4D66-E073-4B7C-2E1EC8B4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68035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AA7247E5-8CA2-5178-D3EA-0EDEF4D5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4F1984C2-58CB-A443-886E-2A605CB26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853FF9BD-C2A8-B7C0-B0CC-1F6D9624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7CD9D80C-812B-368A-C418-5C1A8096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285CCDE7-16D4-C9B5-5286-6A2E01D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97970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="" xmlns:a16="http://schemas.microsoft.com/office/drawing/2014/main" id="{9A84A243-8F1F-D10D-CD51-F9B98B4C4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="" xmlns:a16="http://schemas.microsoft.com/office/drawing/2014/main" id="{1289521B-C09B-213D-A386-D7CC0289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D806851C-BC0E-98B0-1866-AEFDFC9DF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D3BE0FAA-15D6-D08C-E72E-6C408DA0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DBE6D85D-B76D-D283-712D-D3E04013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65859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44BB723-A53D-865E-D97F-8B8FF592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C52E2C84-106C-C10A-31EE-1C2146173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3E2C9CD1-537B-C6D3-C0B7-673C5E78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1132DF1C-5406-0718-B6BE-E25729B0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A4CF37F7-768F-96B4-8C1B-E3C1B1CC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773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C09C150E-8812-57F2-2B27-248D1913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E4FE5456-FF14-1E4B-0759-1A8561FF5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59B38506-2BE0-3BA6-19A6-C26DA463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FC69FECA-59D4-F9DE-20F4-C7AE0CB9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44F211BC-96FD-19A9-C62B-602B257F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04975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4AA3B9C9-762F-C508-1E40-16C49059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325703A8-95A0-780E-A856-BD7B6EDCC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F149FF7C-158A-6968-C9B4-0463BF512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E9B0453E-7FA2-6BB2-E538-E10E8C4B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31456A8D-ABBE-E6D1-4630-FDB3F038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E5882CCB-B21A-D9E0-FA41-036A19D6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55352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00ABFD4-C835-6754-065D-A47A7CB0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2F1F2479-99F9-0C26-F4B7-FBB079D8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="" xmlns:a16="http://schemas.microsoft.com/office/drawing/2014/main" id="{1FBAA178-41EB-CC8B-440A-FB8CD24A7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="" xmlns:a16="http://schemas.microsoft.com/office/drawing/2014/main" id="{D1C49785-976B-167D-845C-0911DEAFC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="" xmlns:a16="http://schemas.microsoft.com/office/drawing/2014/main" id="{86CAFC91-7371-1B0C-E28B-2C233B4E9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="" xmlns:a16="http://schemas.microsoft.com/office/drawing/2014/main" id="{44B33128-D3CB-96F8-36DA-77459BFF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="" xmlns:a16="http://schemas.microsoft.com/office/drawing/2014/main" id="{01B23177-C327-B2A5-3217-F8DA5661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="" xmlns:a16="http://schemas.microsoft.com/office/drawing/2014/main" id="{DDB8481A-8041-D818-E0DE-1B45A4AF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69810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C056450-9B70-D8EA-DB97-E83E45B6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="" xmlns:a16="http://schemas.microsoft.com/office/drawing/2014/main" id="{7878E737-D765-EF01-D1B9-09FC1ECA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="" xmlns:a16="http://schemas.microsoft.com/office/drawing/2014/main" id="{22929781-D29E-9C48-255E-7EDAFD35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="" xmlns:a16="http://schemas.microsoft.com/office/drawing/2014/main" id="{192FB264-DD03-5307-AE19-A09E05F9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03714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="" xmlns:a16="http://schemas.microsoft.com/office/drawing/2014/main" id="{3433F37A-FC4B-1421-6C70-78E24AAD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="" xmlns:a16="http://schemas.microsoft.com/office/drawing/2014/main" id="{E615382F-47AE-39A8-BCC8-8115A340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="" xmlns:a16="http://schemas.microsoft.com/office/drawing/2014/main" id="{6DFD87A1-98EC-4C9E-5EAA-9F000DE0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20478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74F6008-9C14-AA22-5A9C-00714CEA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FC7B2900-8626-333D-3D58-0A0D1274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33CE01D1-0494-9E6A-FBC5-A8A68C3F9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A0F6F001-63D2-CA17-3A37-7EBB4CB7C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14E00B7E-F87C-1404-4D55-33108DA1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9E42A1D0-7988-8D76-5C18-60F13324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1093040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1805FEF-C1E3-7BE2-6BD3-4BFFAC8C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="" xmlns:a16="http://schemas.microsoft.com/office/drawing/2014/main" id="{DF8A87D2-1A34-68A3-E0E5-48072B0B9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="" xmlns:a16="http://schemas.microsoft.com/office/drawing/2014/main" id="{4C0632B0-DC8D-0B3B-AB61-63E8BE1ED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="" xmlns:a16="http://schemas.microsoft.com/office/drawing/2014/main" id="{77C201A6-154B-460A-AE92-465F8BD4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="" xmlns:a16="http://schemas.microsoft.com/office/drawing/2014/main" id="{060C7E77-FCD1-A2D3-11AF-40A9F89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="" xmlns:a16="http://schemas.microsoft.com/office/drawing/2014/main" id="{7B04B0F7-4790-4E43-271D-4148BFEE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21776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="" xmlns:a16="http://schemas.microsoft.com/office/drawing/2014/main" id="{1C559075-96FD-5EE3-1E7C-09DFF109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="" xmlns:a16="http://schemas.microsoft.com/office/drawing/2014/main" id="{9FE7332E-2E2F-4B22-6BCE-09F41A3E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="" xmlns:a16="http://schemas.microsoft.com/office/drawing/2014/main" id="{ED47C0EC-5D45-23D6-C922-416F3F441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20D08-5354-492C-974D-6BC37B87904B}" type="datetimeFigureOut">
              <a:rPr lang="he-IL" smtClean="0"/>
              <a:pPr/>
              <a:t>כ"ד/חשון/תשפ"ה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="" xmlns:a16="http://schemas.microsoft.com/office/drawing/2014/main" id="{3AB3D60B-0E73-73C9-7927-2DD772C5A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="" xmlns:a16="http://schemas.microsoft.com/office/drawing/2014/main" id="{7D92A745-1081-1860-610F-930FF016C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AFECE-7DB2-49A2-BDC2-A7EC69C20F6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419583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15F4AEF-97A7-6CF5-E551-A0FBBFB4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164" y="1122363"/>
            <a:ext cx="6968836" cy="477837"/>
          </a:xfrm>
        </p:spPr>
        <p:txBody>
          <a:bodyPr>
            <a:noAutofit/>
          </a:bodyPr>
          <a:lstStyle/>
          <a:p>
            <a:r>
              <a:rPr lang="he-IL" sz="3600" dirty="0"/>
              <a:t>שימור חורשה בגני עם – "יער </a:t>
            </a:r>
            <a:r>
              <a:rPr lang="he-IL" sz="3600" dirty="0" err="1"/>
              <a:t>קלבין</a:t>
            </a:r>
            <a:r>
              <a:rPr lang="he-IL" sz="3600" dirty="0"/>
              <a:t>"</a:t>
            </a:r>
            <a:br>
              <a:rPr lang="he-IL" sz="3600" dirty="0"/>
            </a:br>
            <a:r>
              <a:rPr lang="he-IL" sz="3600" dirty="0"/>
              <a:t>בגוש 6449 חלקות 167-168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5D59990E-D9CB-67D6-3A4E-1062A044CF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97" y="1658537"/>
            <a:ext cx="7437389" cy="5307529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EB3483F3-BD49-01C8-6F65-397CB43DA768}"/>
              </a:ext>
            </a:extLst>
          </p:cNvPr>
          <p:cNvSpPr/>
          <p:nvPr/>
        </p:nvSpPr>
        <p:spPr>
          <a:xfrm rot="19337419">
            <a:off x="2376795" y="3381466"/>
            <a:ext cx="2387463" cy="147937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F881F220-AC29-2AA2-F022-F95D2D12AA7C}"/>
              </a:ext>
            </a:extLst>
          </p:cNvPr>
          <p:cNvSpPr txBox="1"/>
          <p:nvPr/>
        </p:nvSpPr>
        <p:spPr>
          <a:xfrm>
            <a:off x="4237683" y="3675102"/>
            <a:ext cx="11240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יער </a:t>
            </a:r>
            <a:r>
              <a:rPr lang="he-IL" b="1" dirty="0" err="1">
                <a:solidFill>
                  <a:srgbClr val="C00000"/>
                </a:solidFill>
              </a:rPr>
              <a:t>קלבין</a:t>
            </a:r>
            <a:r>
              <a:rPr lang="he-IL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="" xmlns:a16="http://schemas.microsoft.com/office/drawing/2014/main" id="{1A5721FB-EE5C-15BF-3143-42E7F5606BAA}"/>
              </a:ext>
            </a:extLst>
          </p:cNvPr>
          <p:cNvSpPr txBox="1"/>
          <p:nvPr/>
        </p:nvSpPr>
        <p:spPr>
          <a:xfrm>
            <a:off x="9270549" y="2152996"/>
            <a:ext cx="2311851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/>
              <a:t>שטח מסחר :</a:t>
            </a:r>
            <a:r>
              <a:rPr lang="en-US" dirty="0"/>
              <a:t>3,283</a:t>
            </a:r>
            <a:r>
              <a:rPr lang="he-IL" dirty="0"/>
              <a:t> מ"ר</a:t>
            </a:r>
            <a:endParaRPr lang="en-US" dirty="0"/>
          </a:p>
          <a:p>
            <a:r>
              <a:rPr lang="en-US" dirty="0"/>
              <a:t>      </a:t>
            </a:r>
            <a:r>
              <a:rPr lang="he-IL" dirty="0"/>
              <a:t>  </a:t>
            </a:r>
            <a:r>
              <a:rPr lang="he-IL" dirty="0" err="1"/>
              <a:t>שצ"פ</a:t>
            </a:r>
            <a:r>
              <a:rPr lang="he-IL" dirty="0"/>
              <a:t> : 3000 מ"ר</a:t>
            </a:r>
          </a:p>
          <a:p>
            <a:r>
              <a:rPr lang="he-IL" dirty="0"/>
              <a:t>       </a:t>
            </a:r>
            <a:r>
              <a:rPr lang="he-IL" dirty="0" err="1"/>
              <a:t>סהכ</a:t>
            </a:r>
            <a:r>
              <a:rPr lang="he-IL" dirty="0"/>
              <a:t> :  6,283 מ"ר</a:t>
            </a:r>
          </a:p>
        </p:txBody>
      </p:sp>
      <p:pic>
        <p:nvPicPr>
          <p:cNvPr id="10" name="מציין מיקום תוכן 3">
            <a:extLst>
              <a:ext uri="{FF2B5EF4-FFF2-40B4-BE49-F238E27FC236}">
                <a16:creationId xmlns="" xmlns:a16="http://schemas.microsoft.com/office/drawing/2014/main" id="{CEE1186A-7F4A-39D9-B9BE-55C0E299C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086" t="19753" r="58176" b="25416"/>
          <a:stretch/>
        </p:blipFill>
        <p:spPr>
          <a:xfrm>
            <a:off x="6541588" y="3580456"/>
            <a:ext cx="5650412" cy="3385610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7BB56026-AE5A-C149-2FA5-8D6E28D4CDE2}"/>
              </a:ext>
            </a:extLst>
          </p:cNvPr>
          <p:cNvSpPr/>
          <p:nvPr/>
        </p:nvSpPr>
        <p:spPr>
          <a:xfrm rot="19337419">
            <a:off x="8489262" y="4884272"/>
            <a:ext cx="1559520" cy="9287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3FE01EE1-D200-7782-9274-E0318E5DCD4A}"/>
              </a:ext>
            </a:extLst>
          </p:cNvPr>
          <p:cNvSpPr txBox="1"/>
          <p:nvPr/>
        </p:nvSpPr>
        <p:spPr>
          <a:xfrm>
            <a:off x="3484612" y="4639596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יער </a:t>
            </a:r>
            <a:r>
              <a:rPr lang="he-IL" b="1" dirty="0" err="1">
                <a:solidFill>
                  <a:srgbClr val="C00000"/>
                </a:solidFill>
              </a:rPr>
              <a:t>קלבין</a:t>
            </a:r>
            <a:r>
              <a:rPr lang="he-IL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420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4EF19F3C-5ED9-CFE7-9897-00F84B67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1FFE83D0-E4D0-DC63-71B4-1C99CBE65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C131C1D0-E2E5-4F21-E27D-D41B754F43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605" y="1"/>
            <a:ext cx="1194619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58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BCC41097-194F-BCFF-3F34-CAF735DB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BD294EB4-DBED-59A6-20A4-1F28B95BF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7131C34F-C91B-EA1D-1B39-C4A2CD3679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767" y="209550"/>
            <a:ext cx="11372850" cy="6438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23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9B3FB6E3-FF44-5D88-53FE-3BF034A97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="" xmlns:a16="http://schemas.microsoft.com/office/drawing/2014/main" id="{5EACD5DA-C8BF-652A-D68F-F16F76E17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5AFF4FC6-22B5-A7C0-CE77-84F7BA9845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" y="116144"/>
            <a:ext cx="11604523" cy="6527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2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 descr="C:\Users\shai\Documents\ועד גני עם\projects\יער אקליפטוס\תמונות\20240930_085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88049" y="994180"/>
            <a:ext cx="8540145" cy="4803831"/>
          </a:xfrm>
          <a:prstGeom prst="rect">
            <a:avLst/>
          </a:prstGeom>
          <a:noFill/>
        </p:spPr>
      </p:pic>
      <p:pic>
        <p:nvPicPr>
          <p:cNvPr id="2051" name="Picture 3" descr="C:\Users\shai\Documents\ועד גני עם\projects\יער אקליפטוס\תמונות\20240930_0852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00755" y="1735202"/>
            <a:ext cx="7932358" cy="4461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5" name="Picture 1" descr="C:\Users\shai\Documents\ועד גני עם\projects\יער אקליפטוס\תמונות\20240930_084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C:\Users\shai\Documents\ועד גני עם\map\ganey_am_Segev\מפת אקליפטוסים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543" y="-276319"/>
            <a:ext cx="10795819" cy="7601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84491" y="127821"/>
            <a:ext cx="433602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מפת איקליפטוסים בגני עם</a:t>
            </a:r>
          </a:p>
          <a:p>
            <a:r>
              <a:rPr lang="he-IL" dirty="0" smtClean="0"/>
              <a:t>עיגול צהוב – עץ איקליפטוס</a:t>
            </a:r>
          </a:p>
          <a:p>
            <a:r>
              <a:rPr lang="he-IL" dirty="0" smtClean="0"/>
              <a:t>מלבן צהוב – חורשת האיקליפטוסים לשימור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8F87DA0-A1E1-9516-24C1-E797C421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D60E1AD9-FDB1-FDAC-B613-828A850CA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0474E9A4-3E33-D40D-AE27-9DABABCF45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50" y="4803516"/>
            <a:ext cx="8782050" cy="13811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243268FB-8990-1E95-85C5-CEAFD5BBA3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906" y="0"/>
            <a:ext cx="6776894" cy="6858000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xmlns="" id="{6AB783D0-5228-7B28-F3B8-713F07782428}"/>
              </a:ext>
            </a:extLst>
          </p:cNvPr>
          <p:cNvSpPr/>
          <p:nvPr/>
        </p:nvSpPr>
        <p:spPr>
          <a:xfrm>
            <a:off x="3192087" y="3715790"/>
            <a:ext cx="1022466" cy="78139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xmlns="" id="{CD71EF1B-B2EF-DF2E-B409-428D606A6FF2}"/>
              </a:ext>
            </a:extLst>
          </p:cNvPr>
          <p:cNvSpPr txBox="1"/>
          <p:nvPr/>
        </p:nvSpPr>
        <p:spPr>
          <a:xfrm rot="16028327">
            <a:off x="1348470" y="3041499"/>
            <a:ext cx="19223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FF0000"/>
                </a:solidFill>
              </a:rPr>
              <a:t>דרך </a:t>
            </a:r>
            <a:r>
              <a:rPr lang="he-IL" dirty="0" err="1">
                <a:solidFill>
                  <a:srgbClr val="FF0000"/>
                </a:solidFill>
              </a:rPr>
              <a:t>רמתיים</a:t>
            </a:r>
            <a:r>
              <a:rPr lang="he-IL" dirty="0">
                <a:solidFill>
                  <a:srgbClr val="FF0000"/>
                </a:solidFill>
              </a:rPr>
              <a:t> 402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xmlns="" id="{463430C7-1E89-74D2-E79B-604204F8B3D2}"/>
              </a:ext>
            </a:extLst>
          </p:cNvPr>
          <p:cNvSpPr txBox="1"/>
          <p:nvPr/>
        </p:nvSpPr>
        <p:spPr>
          <a:xfrm>
            <a:off x="3212869" y="3921822"/>
            <a:ext cx="77296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chemeClr val="accent2"/>
                </a:solidFill>
              </a:rPr>
              <a:t>גני עם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xmlns="" id="{8673FB35-54A9-42F8-111F-682A63DF620F}"/>
              </a:ext>
            </a:extLst>
          </p:cNvPr>
          <p:cNvSpPr txBox="1"/>
          <p:nvPr/>
        </p:nvSpPr>
        <p:spPr>
          <a:xfrm>
            <a:off x="3293591" y="4803516"/>
            <a:ext cx="7922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ירקונה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xmlns="" id="{BD123962-80D9-AE6E-6119-08B8FBD5593C}"/>
              </a:ext>
            </a:extLst>
          </p:cNvPr>
          <p:cNvSpPr txBox="1"/>
          <p:nvPr/>
        </p:nvSpPr>
        <p:spPr>
          <a:xfrm>
            <a:off x="3956985" y="5942568"/>
            <a:ext cx="72968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עדנים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xmlns="" id="{E98EEFC3-3E33-4162-D526-12D3DAE33F30}"/>
              </a:ext>
            </a:extLst>
          </p:cNvPr>
          <p:cNvSpPr txBox="1"/>
          <p:nvPr/>
        </p:nvSpPr>
        <p:spPr>
          <a:xfrm>
            <a:off x="1813366" y="412129"/>
            <a:ext cx="99257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כפר מלל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xmlns="" id="{CA000CF0-FF72-E771-0720-6C48B3BE7E45}"/>
              </a:ext>
            </a:extLst>
          </p:cNvPr>
          <p:cNvSpPr txBox="1"/>
          <p:nvPr/>
        </p:nvSpPr>
        <p:spPr>
          <a:xfrm>
            <a:off x="210906" y="681037"/>
            <a:ext cx="13756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רמות השבים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xmlns="" id="{E7AD0C81-8CB2-F77B-14BA-347E1684AE76}"/>
              </a:ext>
            </a:extLst>
          </p:cNvPr>
          <p:cNvSpPr txBox="1"/>
          <p:nvPr/>
        </p:nvSpPr>
        <p:spPr>
          <a:xfrm>
            <a:off x="672128" y="2578479"/>
            <a:ext cx="11304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הוד השרון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xmlns="" id="{2C9EE6BB-6948-C07E-10DD-AA0B296D2D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1073" y="42241"/>
            <a:ext cx="7390569" cy="6858000"/>
          </a:xfrm>
          <a:prstGeom prst="rect">
            <a:avLst/>
          </a:prstGeom>
        </p:spPr>
      </p:pic>
      <p:sp>
        <p:nvSpPr>
          <p:cNvPr id="18" name="תיבת טקסט 17">
            <a:extLst>
              <a:ext uri="{FF2B5EF4-FFF2-40B4-BE49-F238E27FC236}">
                <a16:creationId xmlns:a16="http://schemas.microsoft.com/office/drawing/2014/main" xmlns="" id="{2E82E6A4-8EC0-C3FF-B1D6-4581ED891314}"/>
              </a:ext>
            </a:extLst>
          </p:cNvPr>
          <p:cNvSpPr txBox="1"/>
          <p:nvPr/>
        </p:nvSpPr>
        <p:spPr>
          <a:xfrm>
            <a:off x="7897281" y="2856833"/>
            <a:ext cx="77296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highlight>
                  <a:srgbClr val="FFFF00"/>
                </a:highlight>
              </a:rPr>
              <a:t>גני עם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xmlns="" id="{A3357716-38D7-E49A-CAD0-B8F62262C3F6}"/>
              </a:ext>
            </a:extLst>
          </p:cNvPr>
          <p:cNvSpPr txBox="1"/>
          <p:nvPr/>
        </p:nvSpPr>
        <p:spPr>
          <a:xfrm>
            <a:off x="9833297" y="412129"/>
            <a:ext cx="11304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  <a:highlight>
                  <a:srgbClr val="FFFF00"/>
                </a:highlight>
              </a:rPr>
              <a:t>הוד השרון</a:t>
            </a:r>
          </a:p>
        </p:txBody>
      </p:sp>
    </p:spTree>
    <p:extLst>
      <p:ext uri="{BB962C8B-B14F-4D97-AF65-F5344CB8AC3E}">
        <p14:creationId xmlns:p14="http://schemas.microsoft.com/office/powerpoint/2010/main" xmlns="" val="167128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58A2C502-A39A-EF3D-78DC-C95BE332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400" dirty="0"/>
              <a:t>"יער </a:t>
            </a:r>
            <a:r>
              <a:rPr lang="he-IL" sz="4400" dirty="0" err="1"/>
              <a:t>קלבין</a:t>
            </a:r>
            <a:r>
              <a:rPr lang="he-IL" sz="4400" dirty="0"/>
              <a:t>"</a:t>
            </a:r>
            <a:br>
              <a:rPr lang="he-IL" sz="4400" dirty="0"/>
            </a:br>
            <a:endParaRPr lang="he-IL" dirty="0"/>
          </a:p>
        </p:txBody>
      </p:sp>
      <p:pic>
        <p:nvPicPr>
          <p:cNvPr id="13" name="מציין מיקום תוכן 12">
            <a:extLst>
              <a:ext uri="{FF2B5EF4-FFF2-40B4-BE49-F238E27FC236}">
                <a16:creationId xmlns="" xmlns:a16="http://schemas.microsoft.com/office/drawing/2014/main" id="{CE3FEFD9-F895-B2CF-340F-2E487E93B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35" t="13372" r="3081" b="1352"/>
          <a:stretch/>
        </p:blipFill>
        <p:spPr>
          <a:xfrm>
            <a:off x="5744094" y="2069868"/>
            <a:ext cx="6428509" cy="3710681"/>
          </a:xfr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9715AED2-0B6A-E014-4E27-F6897E06F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62" t="1737" r="3420" b="2613"/>
          <a:stretch/>
        </p:blipFill>
        <p:spPr>
          <a:xfrm>
            <a:off x="149628" y="2419003"/>
            <a:ext cx="5810597" cy="3956859"/>
          </a:xfrm>
          <a:prstGeom prst="rect">
            <a:avLst/>
          </a:prstGeom>
        </p:spPr>
      </p:pic>
      <p:pic>
        <p:nvPicPr>
          <p:cNvPr id="5" name="תמונה 3">
            <a:extLst>
              <a:ext uri="{FF2B5EF4-FFF2-40B4-BE49-F238E27FC236}">
                <a16:creationId xmlns:a16="http://schemas.microsoft.com/office/drawing/2014/main" xmlns="" id="{AF5A23AB-9333-2FFE-31C5-1AB7CE9E27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717" y="834173"/>
            <a:ext cx="7527113" cy="64038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אליפסה 7">
            <a:extLst>
              <a:ext uri="{FF2B5EF4-FFF2-40B4-BE49-F238E27FC236}">
                <a16:creationId xmlns:a16="http://schemas.microsoft.com/office/drawing/2014/main" xmlns="" id="{3153E1F4-E26C-707B-C2D1-A041789FAAFC}"/>
              </a:ext>
            </a:extLst>
          </p:cNvPr>
          <p:cNvSpPr/>
          <p:nvPr/>
        </p:nvSpPr>
        <p:spPr>
          <a:xfrm>
            <a:off x="5960225" y="1077451"/>
            <a:ext cx="949533" cy="397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="" xmlns:p14="http://schemas.microsoft.com/office/powerpoint/2010/main" val="34826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A223F5C-ECBB-A485-ACB0-064E7628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שער מפואר בכניסה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78D2AC40-7C3B-2098-18B6-398FA437BD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473" y="0"/>
            <a:ext cx="4585527" cy="6858000"/>
          </a:xfrm>
          <a:prstGeom prst="rect">
            <a:avLst/>
          </a:prstGeom>
        </p:spPr>
      </p:pic>
      <p:sp>
        <p:nvSpPr>
          <p:cNvPr id="9" name="מציין מיקום תוכן 8">
            <a:extLst>
              <a:ext uri="{FF2B5EF4-FFF2-40B4-BE49-F238E27FC236}">
                <a16:creationId xmlns="" xmlns:a16="http://schemas.microsoft.com/office/drawing/2014/main" id="{71BD96B2-3582-365B-DB91-11AB36152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658" y="1842251"/>
            <a:ext cx="10515600" cy="4351338"/>
          </a:xfrm>
        </p:spPr>
        <p:txBody>
          <a:bodyPr/>
          <a:lstStyle/>
          <a:p>
            <a:pPr marL="0" indent="0"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בעזרת תרומה כספית של משפחת </a:t>
            </a:r>
            <a:r>
              <a:rPr lang="he-I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קלבין</a:t>
            </a: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ניטע היער בשנת 1926 </a:t>
            </a:r>
          </a:p>
          <a:p>
            <a:pPr marL="0" indent="0"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ואף הוקם שער כניסה מפואר שהנציח את המעשה.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בתמונה, שצולמה בשנת 1930 אפשר לראות את היער והשער שבחזיתו</a:t>
            </a:r>
            <a:r>
              <a:rPr lang="he-I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e-IL" dirty="0"/>
          </a:p>
        </p:txBody>
      </p:sp>
    </p:spTree>
    <p:extLst>
      <p:ext uri="{BB962C8B-B14F-4D97-AF65-F5344CB8AC3E}">
        <p14:creationId xmlns="" xmlns:p14="http://schemas.microsoft.com/office/powerpoint/2010/main" val="30012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i\Documents\ועד גני עם\projects\יער אקליפטוס\IMG-20241007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71677" y="-1503211"/>
            <a:ext cx="7120129" cy="9753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4400" y="2379405"/>
            <a:ext cx="5319252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בספר על כפר </a:t>
            </a:r>
            <a:r>
              <a:rPr lang="he-IL" dirty="0" err="1" smtClean="0"/>
              <a:t>מל"ל</a:t>
            </a:r>
            <a:r>
              <a:rPr lang="he-IL" dirty="0" smtClean="0"/>
              <a:t> של יובל פלוס שיצא לאור בשנת 1972 ע"י ועד כפר </a:t>
            </a:r>
            <a:r>
              <a:rPr lang="he-IL" dirty="0" err="1" smtClean="0"/>
              <a:t>מל"ל</a:t>
            </a:r>
            <a:r>
              <a:rPr lang="he-IL" dirty="0" smtClean="0"/>
              <a:t>, מופיע הסיפור על יער </a:t>
            </a:r>
            <a:r>
              <a:rPr lang="he-IL" dirty="0" err="1" smtClean="0"/>
              <a:t>קלבין</a:t>
            </a:r>
            <a:r>
              <a:rPr lang="he-IL" dirty="0" smtClean="0"/>
              <a:t> מפי יוסף </a:t>
            </a:r>
            <a:r>
              <a:rPr lang="he-IL" dirty="0" err="1" smtClean="0"/>
              <a:t>ויץ</a:t>
            </a:r>
            <a:r>
              <a:rPr lang="he-IL" dirty="0" smtClean="0"/>
              <a:t> מתוך הספר "היער והיעור בישראל" הוצאת מסדה 1970.</a:t>
            </a:r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 smtClean="0"/>
          </a:p>
          <a:p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hai\Documents\ועד גני עם\projects\יער אקליפטוס\איזכור יער קלבין בספר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5365" y="214009"/>
            <a:ext cx="9582735" cy="639107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8656" y="1779952"/>
            <a:ext cx="3610635" cy="239300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he-IL" sz="2000" dirty="0" smtClean="0"/>
              <a:t>מתוך מאמר של </a:t>
            </a:r>
          </a:p>
          <a:p>
            <a:pPr marL="0">
              <a:buNone/>
            </a:pPr>
            <a:r>
              <a:rPr lang="he-IL" sz="2000" dirty="0" smtClean="0"/>
              <a:t>נילי ליפשיץ </a:t>
            </a:r>
            <a:r>
              <a:rPr lang="he-IL" sz="2000" dirty="0" err="1" smtClean="0"/>
              <a:t>וגידעון</a:t>
            </a:r>
            <a:r>
              <a:rPr lang="he-IL" sz="2000" dirty="0" smtClean="0"/>
              <a:t> ביגר</a:t>
            </a:r>
          </a:p>
          <a:p>
            <a:pPr marL="0">
              <a:buNone/>
            </a:pPr>
            <a:r>
              <a:rPr lang="he-IL" sz="2000" dirty="0" smtClean="0"/>
              <a:t> "מדיניות היעור של התנועה הציונית בארץ ישראל </a:t>
            </a:r>
            <a:r>
              <a:rPr lang="he-IL" sz="2000" dirty="0" err="1" smtClean="0"/>
              <a:t>1895-1948</a:t>
            </a:r>
            <a:r>
              <a:rPr lang="he-IL" sz="2000" dirty="0" smtClean="0"/>
              <a:t>" </a:t>
            </a:r>
          </a:p>
          <a:p>
            <a:pPr marL="0">
              <a:buNone/>
            </a:pPr>
            <a:r>
              <a:rPr lang="he-IL" sz="2000" dirty="0" smtClean="0"/>
              <a:t>קתדרה, גיליון 80, תשנ"ו 1996</a:t>
            </a:r>
            <a:endParaRPr lang="he-I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hai\Documents\ועד גני עם\projects\יער אקליפטוס\IMG-20241007-WA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20" y="-165055"/>
            <a:ext cx="5270090" cy="7032648"/>
          </a:xfrm>
          <a:prstGeom prst="rect">
            <a:avLst/>
          </a:prstGeom>
          <a:noFill/>
        </p:spPr>
      </p:pic>
      <p:pic>
        <p:nvPicPr>
          <p:cNvPr id="26628" name="Picture 4" descr="C:\Users\shai\Documents\ועד גני עם\projects\יער אקליפטוס\IMG-20241007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9018" y="-170411"/>
            <a:ext cx="5742039" cy="8151964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6102" y="4572000"/>
            <a:ext cx="4360607" cy="1868128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he-IL" dirty="0" smtClean="0"/>
              <a:t>מכתבי בקשה להקים ישוב במקום היער שהפך למוקד סכנה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hai\Documents\ועד גני עם\projects\יער אקליפטוס\IMG-20241007-WA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3419" y="0"/>
            <a:ext cx="5099716" cy="6885692"/>
          </a:xfrm>
          <a:prstGeom prst="rect">
            <a:avLst/>
          </a:prstGeom>
          <a:noFill/>
        </p:spPr>
      </p:pic>
      <p:pic>
        <p:nvPicPr>
          <p:cNvPr id="25604" name="Picture 4" descr="C:\Users\shai\Documents\ועד גני עם\projects\יער אקליפטוס\IMG-20241007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41" y="0"/>
            <a:ext cx="5191430" cy="6921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xmlns="" id="{0B567372-FE70-4477-F694-FCD2F1A929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65125"/>
            <a:ext cx="3819525" cy="26098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xmlns="" id="{3F2E50DE-CFDA-F404-D8B9-EDB1236605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402" y="-2942"/>
            <a:ext cx="2821383" cy="685800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xmlns="" id="{F03CCE67-ED1A-9B27-3A4B-8CB87C46AC36}"/>
              </a:ext>
            </a:extLst>
          </p:cNvPr>
          <p:cNvSpPr txBox="1"/>
          <p:nvPr/>
        </p:nvSpPr>
        <p:spPr>
          <a:xfrm>
            <a:off x="5898743" y="265373"/>
            <a:ext cx="282962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highlight>
                  <a:srgbClr val="00FFFF"/>
                </a:highlight>
              </a:rPr>
              <a:t>מתוך עיתון דבר דצמבר 1946</a:t>
            </a:r>
          </a:p>
          <a:p>
            <a:r>
              <a:rPr lang="he-IL" dirty="0">
                <a:highlight>
                  <a:srgbClr val="00FFFF"/>
                </a:highlight>
              </a:rPr>
              <a:t> – יום הולדת 13 לגני עם</a:t>
            </a:r>
          </a:p>
        </p:txBody>
      </p:sp>
    </p:spTree>
    <p:extLst>
      <p:ext uri="{BB962C8B-B14F-4D97-AF65-F5344CB8AC3E}">
        <p14:creationId xmlns:p14="http://schemas.microsoft.com/office/powerpoint/2010/main" xmlns="" val="347442908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180</Words>
  <Application>Microsoft Office PowerPoint</Application>
  <PresentationFormat>Custom</PresentationFormat>
  <Paragraphs>44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ערכת נושא Office</vt:lpstr>
      <vt:lpstr>שימור חורשה בגני עם – "יער קלבין" בגוש 6449 חלקות 167-168</vt:lpstr>
      <vt:lpstr>Slide 2</vt:lpstr>
      <vt:lpstr>"יער קלבין" </vt:lpstr>
      <vt:lpstr>שער מפואר בכניסה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לשימור חורשה בגני עם בגוש 6449 חלקות 167-168</dc:title>
  <dc:creator>דינה קישון</dc:creator>
  <cp:lastModifiedBy>mizpe</cp:lastModifiedBy>
  <cp:revision>16</cp:revision>
  <dcterms:created xsi:type="dcterms:W3CDTF">2024-01-16T10:58:17Z</dcterms:created>
  <dcterms:modified xsi:type="dcterms:W3CDTF">2024-11-25T11:54:37Z</dcterms:modified>
</cp:coreProperties>
</file>